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 b="def" i="def"/>
      <a:tcStyle>
        <a:tcBdr/>
        <a:fill>
          <a:solidFill>
            <a:srgbClr val="FE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 b="def" i="def"/>
      <a:tcStyle>
        <a:tcBdr/>
        <a:fill>
          <a:solidFill>
            <a:srgbClr val="FAFAFB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DADBDB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00299"/>
            <a:ext cx="921953" cy="445770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4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3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3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4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4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50" name="Прямоугольник 11"/>
          <p:cNvSpPr/>
          <p:nvPr/>
        </p:nvSpPr>
        <p:spPr>
          <a:xfrm>
            <a:off x="-1" y="-62771"/>
            <a:ext cx="3412673" cy="1878884"/>
          </a:xfrm>
          <a:prstGeom prst="rect">
            <a:avLst/>
          </a:prstGeom>
          <a:solidFill>
            <a:srgbClr val="FB2938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51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955" y="231803"/>
            <a:ext cx="2296974" cy="1279455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4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4" name="Прямоугольник 9"/>
          <p:cNvSpPr/>
          <p:nvPr/>
        </p:nvSpPr>
        <p:spPr>
          <a:xfrm>
            <a:off x="5435600" y="3413712"/>
            <a:ext cx="6756400" cy="3442615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982569" y="2941865"/>
            <a:ext cx="3709353" cy="8239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Прямая соединительная линия 18"/>
          <p:cNvSpPr/>
          <p:nvPr/>
        </p:nvSpPr>
        <p:spPr>
          <a:xfrm>
            <a:off x="982568" y="247798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527" y="1866634"/>
            <a:ext cx="621795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Текст 15"/>
          <p:cNvSpPr/>
          <p:nvPr>
            <p:ph type="body" sz="quarter" idx="21" hasCustomPrompt="1"/>
          </p:nvPr>
        </p:nvSpPr>
        <p:spPr>
          <a:xfrm>
            <a:off x="6271264" y="462979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9" name="Текст 15"/>
          <p:cNvSpPr/>
          <p:nvPr>
            <p:ph type="body" sz="quarter" idx="22" hasCustomPrompt="1"/>
          </p:nvPr>
        </p:nvSpPr>
        <p:spPr>
          <a:xfrm>
            <a:off x="6271264" y="3875018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2"/>
          <p:cNvSpPr/>
          <p:nvPr/>
        </p:nvSpPr>
        <p:spPr>
          <a:xfrm>
            <a:off x="6638635" y="2062789"/>
            <a:ext cx="5553365" cy="3780000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48" name="Body Level One…"/>
          <p:cNvSpPr txBox="1"/>
          <p:nvPr>
            <p:ph type="body" sz="quarter" idx="1" hasCustomPrompt="1"/>
          </p:nvPr>
        </p:nvSpPr>
        <p:spPr>
          <a:xfrm>
            <a:off x="982568" y="788619"/>
            <a:ext cx="9726296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Варианты графиков и диаграмм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11570206" y="3913911"/>
            <a:ext cx="621795" cy="2944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 hasCustomPrompt="1"/>
          </p:nvPr>
        </p:nvSpPr>
        <p:spPr>
          <a:xfrm>
            <a:off x="982568" y="1978549"/>
            <a:ext cx="9726297" cy="374478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47700" indent="-1905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42999" indent="-228599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256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828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9" name="Текст 23"/>
          <p:cNvSpPr/>
          <p:nvPr>
            <p:ph type="body" sz="quarter" idx="21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0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462" y="1612531"/>
            <a:ext cx="621796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Body Level One…"/>
          <p:cNvSpPr txBox="1"/>
          <p:nvPr>
            <p:ph type="body" sz="quarter" idx="1" hasCustomPrompt="1"/>
          </p:nvPr>
        </p:nvSpPr>
        <p:spPr>
          <a:xfrm>
            <a:off x="994676" y="3062982"/>
            <a:ext cx="4274129" cy="1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Напоминание оставить отзыв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0" name="Прямая соединительная линия 18"/>
          <p:cNvSpPr/>
          <p:nvPr/>
        </p:nvSpPr>
        <p:spPr>
          <a:xfrm>
            <a:off x="994676" y="259910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45143" t="5844" r="38530" b="77677"/>
          <a:stretch>
            <a:fillRect/>
          </a:stretch>
        </p:blipFill>
        <p:spPr>
          <a:xfrm rot="5400000">
            <a:off x="10672895" y="5338895"/>
            <a:ext cx="1519105" cy="151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ямоугольник 3"/>
          <p:cNvSpPr/>
          <p:nvPr/>
        </p:nvSpPr>
        <p:spPr>
          <a:xfrm>
            <a:off x="6428933" y="0"/>
            <a:ext cx="5763068" cy="6856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88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Body Level One…"/>
          <p:cNvSpPr txBox="1"/>
          <p:nvPr>
            <p:ph type="body" sz="quarter" idx="1" hasCustomPrompt="1"/>
          </p:nvPr>
        </p:nvSpPr>
        <p:spPr>
          <a:xfrm>
            <a:off x="982568" y="3151476"/>
            <a:ext cx="4150542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Название домашнего задания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9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872837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Текст 23"/>
          <p:cNvSpPr/>
          <p:nvPr>
            <p:ph type="body" sz="quarter" idx="21" hasCustomPrompt="1"/>
          </p:nvPr>
        </p:nvSpPr>
        <p:spPr>
          <a:xfrm>
            <a:off x="7052578" y="1967596"/>
            <a:ext cx="1721567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Баллов  за задание</a:t>
            </a:r>
          </a:p>
        </p:txBody>
      </p:sp>
      <p:sp>
        <p:nvSpPr>
          <p:cNvPr id="292" name="Текст 23"/>
          <p:cNvSpPr/>
          <p:nvPr>
            <p:ph type="body" sz="quarter" idx="22" hasCustomPrompt="1"/>
          </p:nvPr>
        </p:nvSpPr>
        <p:spPr>
          <a:xfrm>
            <a:off x="7086072" y="2944593"/>
            <a:ext cx="4439940" cy="5428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Полезная литература в помощь</a:t>
            </a:r>
          </a:p>
        </p:txBody>
      </p:sp>
      <p:sp>
        <p:nvSpPr>
          <p:cNvPr id="293" name="Текст 23"/>
          <p:cNvSpPr/>
          <p:nvPr>
            <p:ph type="body" sz="quarter" idx="23" hasCustomPrompt="1"/>
          </p:nvPr>
        </p:nvSpPr>
        <p:spPr>
          <a:xfrm>
            <a:off x="9059449" y="1967596"/>
            <a:ext cx="2466564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Срок сдачи</a:t>
            </a:r>
          </a:p>
        </p:txBody>
      </p:sp>
      <p:sp>
        <p:nvSpPr>
          <p:cNvPr id="294" name="Текст 23"/>
          <p:cNvSpPr/>
          <p:nvPr>
            <p:ph type="body" sz="quarter" idx="24" hasCustomPrompt="1"/>
          </p:nvPr>
        </p:nvSpPr>
        <p:spPr>
          <a:xfrm>
            <a:off x="7052578" y="3704252"/>
            <a:ext cx="4602520" cy="1900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85750" indent="-285750">
              <a:buFontTx/>
              <a:buChar char="▪"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Список литературы</a:t>
            </a:r>
          </a:p>
        </p:txBody>
      </p:sp>
      <p:sp>
        <p:nvSpPr>
          <p:cNvPr id="295" name="Прямоугольник: усеченные верхние углы 1"/>
          <p:cNvSpPr/>
          <p:nvPr/>
        </p:nvSpPr>
        <p:spPr>
          <a:xfrm>
            <a:off x="982568" y="4884406"/>
            <a:ext cx="4150539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" y="0"/>
                </a:moveTo>
                <a:lnTo>
                  <a:pt x="21141" y="0"/>
                </a:lnTo>
                <a:lnTo>
                  <a:pt x="21600" y="4071"/>
                </a:lnTo>
                <a:lnTo>
                  <a:pt x="21600" y="17292"/>
                </a:lnTo>
                <a:lnTo>
                  <a:pt x="21114" y="21600"/>
                </a:lnTo>
                <a:lnTo>
                  <a:pt x="486" y="21600"/>
                </a:lnTo>
                <a:lnTo>
                  <a:pt x="0" y="17292"/>
                </a:lnTo>
                <a:lnTo>
                  <a:pt x="0" y="40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/>
            </a:pPr>
          </a:p>
        </p:txBody>
      </p:sp>
      <p:sp>
        <p:nvSpPr>
          <p:cNvPr id="296" name="Текст 23"/>
          <p:cNvSpPr/>
          <p:nvPr>
            <p:ph type="body" sz="quarter" idx="25" hasCustomPrompt="1"/>
          </p:nvPr>
        </p:nvSpPr>
        <p:spPr>
          <a:xfrm>
            <a:off x="982568" y="4902406"/>
            <a:ext cx="4150542" cy="43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Номер домашнего задания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76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68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62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5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69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7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283471"/>
            <a:ext cx="25654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pic>
        <p:nvPicPr>
          <p:cNvPr id="8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25" y="2497248"/>
            <a:ext cx="2565333" cy="301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96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90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3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97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8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0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2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05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31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23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17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8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9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0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1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2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0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24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5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6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7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8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9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32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532888"/>
            <a:ext cx="2255994" cy="28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ody Level One…"/>
          <p:cNvSpPr txBox="1"/>
          <p:nvPr>
            <p:ph type="body" sz="quarter" idx="1" hasCustomPrompt="1"/>
          </p:nvPr>
        </p:nvSpPr>
        <p:spPr>
          <a:xfrm>
            <a:off x="5469371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Текст 19"/>
          <p:cNvSpPr/>
          <p:nvPr>
            <p:ph type="body" sz="quarter" idx="21" hasCustomPrompt="1"/>
          </p:nvPr>
        </p:nvSpPr>
        <p:spPr>
          <a:xfrm>
            <a:off x="5469371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5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4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4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5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5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186" y="2416918"/>
            <a:ext cx="1841487" cy="419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11270046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58911">
            <a:off x="278202" y="2345788"/>
            <a:ext cx="5049833" cy="418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ody Level One…"/>
          <p:cNvSpPr txBox="1"/>
          <p:nvPr>
            <p:ph type="body" sz="quarter" idx="1" hasCustomPrompt="1"/>
          </p:nvPr>
        </p:nvSpPr>
        <p:spPr>
          <a:xfrm>
            <a:off x="1436693" y="5243564"/>
            <a:ext cx="5799600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0" name="Текст 19"/>
          <p:cNvSpPr/>
          <p:nvPr>
            <p:ph type="body" sz="quarter" idx="21" hasCustomPrompt="1"/>
          </p:nvPr>
        </p:nvSpPr>
        <p:spPr>
          <a:xfrm>
            <a:off x="1436693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85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77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71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6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84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78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9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0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1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3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8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93" y="2500827"/>
            <a:ext cx="1473147" cy="190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Полилиния: фигура 1"/>
          <p:cNvSpPr/>
          <p:nvPr/>
        </p:nvSpPr>
        <p:spPr>
          <a:xfrm>
            <a:off x="7452500" y="938437"/>
            <a:ext cx="5279925" cy="616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20" y="21489"/>
                </a:moveTo>
                <a:lnTo>
                  <a:pt x="3751" y="16062"/>
                </a:lnTo>
                <a:lnTo>
                  <a:pt x="0" y="15840"/>
                </a:lnTo>
                <a:lnTo>
                  <a:pt x="2328" y="7865"/>
                </a:lnTo>
                <a:lnTo>
                  <a:pt x="4527" y="6314"/>
                </a:lnTo>
                <a:lnTo>
                  <a:pt x="6596" y="997"/>
                </a:lnTo>
                <a:lnTo>
                  <a:pt x="10735" y="0"/>
                </a:lnTo>
                <a:lnTo>
                  <a:pt x="12934" y="2105"/>
                </a:lnTo>
                <a:lnTo>
                  <a:pt x="12675" y="6535"/>
                </a:lnTo>
                <a:lnTo>
                  <a:pt x="21600" y="6425"/>
                </a:lnTo>
                <a:lnTo>
                  <a:pt x="19660" y="13514"/>
                </a:lnTo>
                <a:lnTo>
                  <a:pt x="15909" y="15286"/>
                </a:lnTo>
                <a:lnTo>
                  <a:pt x="17720" y="21600"/>
                </a:lnTo>
                <a:lnTo>
                  <a:pt x="5820" y="21489"/>
                </a:lnTo>
                <a:close/>
              </a:path>
            </a:pathLst>
          </a:custGeom>
          <a:solidFill>
            <a:srgbClr val="FB293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88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rcRect l="23255" t="0" r="22897" b="44234"/>
          <a:stretch>
            <a:fillRect/>
          </a:stretch>
        </p:blipFill>
        <p:spPr>
          <a:xfrm>
            <a:off x="7698700" y="351844"/>
            <a:ext cx="4572391" cy="6506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 17"/>
          <p:cNvSpPr/>
          <p:nvPr/>
        </p:nvSpPr>
        <p:spPr>
          <a:xfrm>
            <a:off x="-1" y="-108488"/>
            <a:ext cx="3626605" cy="6966488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9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677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43"/>
          <a:stretch>
            <a:fillRect/>
          </a:stretch>
        </p:blipFill>
        <p:spPr>
          <a:xfrm>
            <a:off x="650271" y="1499219"/>
            <a:ext cx="5928851" cy="283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рямая соединительная линия 18"/>
          <p:cNvSpPr/>
          <p:nvPr/>
        </p:nvSpPr>
        <p:spPr>
          <a:xfrm>
            <a:off x="7487277" y="153252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7487277" y="3766046"/>
            <a:ext cx="3458466" cy="26808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609600" indent="-152400">
              <a:buFontTx/>
              <a:defRPr sz="1600"/>
            </a:lvl2pPr>
            <a:lvl3pPr marL="1097279" indent="-182879">
              <a:buFontTx/>
              <a:defRPr sz="1600"/>
            </a:lvl3pPr>
            <a:lvl4pPr marL="1574800" indent="-203200">
              <a:buFontTx/>
              <a:defRPr sz="1600"/>
            </a:lvl4pPr>
            <a:lvl5pPr marL="2032000" indent="-203200">
              <a:buFontTx/>
              <a:defRPr sz="16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Текст 23"/>
          <p:cNvSpPr/>
          <p:nvPr>
            <p:ph type="body" sz="quarter" idx="21" hasCustomPrompt="1"/>
          </p:nvPr>
        </p:nvSpPr>
        <p:spPr>
          <a:xfrm>
            <a:off x="7487277" y="1996402"/>
            <a:ext cx="3458465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Напоминание отметиться на портале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4762" r="0" b="19954"/>
          <a:stretch>
            <a:fillRect/>
          </a:stretch>
        </p:blipFill>
        <p:spPr>
          <a:xfrm>
            <a:off x="0" y="0"/>
            <a:ext cx="673768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/>
          <p:nvPr>
            <p:ph type="body" sz="quarter" idx="1" hasCustomPrompt="1"/>
          </p:nvPr>
        </p:nvSpPr>
        <p:spPr>
          <a:xfrm>
            <a:off x="6095998" y="4589895"/>
            <a:ext cx="4866512" cy="123568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28650" indent="-17145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20139" indent="-205739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002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574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Краткие пояснения к разделу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Текст 23"/>
          <p:cNvSpPr/>
          <p:nvPr>
            <p:ph type="body" sz="quarter" idx="21" hasCustomPrompt="1"/>
          </p:nvPr>
        </p:nvSpPr>
        <p:spPr>
          <a:xfrm>
            <a:off x="6096000" y="2976620"/>
            <a:ext cx="4866512" cy="1368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Разделительный
слайд</a:t>
            </a:r>
          </a:p>
        </p:txBody>
      </p:sp>
      <p:pic>
        <p:nvPicPr>
          <p:cNvPr id="21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67072" t="10700" r="26244" b="34188"/>
          <a:stretch>
            <a:fillRect/>
          </a:stretch>
        </p:blipFill>
        <p:spPr>
          <a:xfrm rot="16200000">
            <a:off x="8770924" y="-2674922"/>
            <a:ext cx="746155" cy="60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13"/>
          <p:cNvSpPr/>
          <p:nvPr/>
        </p:nvSpPr>
        <p:spPr>
          <a:xfrm>
            <a:off x="0" y="0"/>
            <a:ext cx="5403273" cy="6875999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22" name="Body Level One…"/>
          <p:cNvSpPr txBox="1"/>
          <p:nvPr>
            <p:ph type="body" sz="half" idx="1"/>
          </p:nvPr>
        </p:nvSpPr>
        <p:spPr>
          <a:xfrm>
            <a:off x="6510338" y="996950"/>
            <a:ext cx="4699001" cy="4864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buClr>
                <a:srgbClr val="FB2938"/>
              </a:buClr>
              <a:buFontTx/>
              <a:buAutoNum type="arabicPeriod" startAt="1"/>
              <a:defRPr sz="1800"/>
            </a:lvl1pPr>
            <a:lvl2pPr marL="628650" indent="-171450">
              <a:buClr>
                <a:srgbClr val="FB2938"/>
              </a:buClr>
              <a:buFontTx/>
              <a:defRPr sz="1800"/>
            </a:lvl2pPr>
            <a:lvl3pPr marL="1120139" indent="-205739">
              <a:buClr>
                <a:srgbClr val="FB2938"/>
              </a:buClr>
              <a:buFontTx/>
              <a:defRPr sz="1800"/>
            </a:lvl3pPr>
            <a:lvl4pPr marL="1600200" indent="-228600">
              <a:buClr>
                <a:srgbClr val="FB2938"/>
              </a:buClr>
              <a:buFontTx/>
              <a:defRPr sz="1800"/>
            </a:lvl4pPr>
            <a:lvl5pPr marL="2057400" indent="-228600">
              <a:buClr>
                <a:srgbClr val="FB2938"/>
              </a:buClr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Текст 23"/>
          <p:cNvSpPr/>
          <p:nvPr>
            <p:ph type="body" sz="quarter" idx="21" hasCustomPrompt="1"/>
          </p:nvPr>
        </p:nvSpPr>
        <p:spPr>
          <a:xfrm>
            <a:off x="982568" y="3151476"/>
            <a:ext cx="3458466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Содержание занятия</a:t>
            </a:r>
          </a:p>
        </p:txBody>
      </p:sp>
      <p:pic>
        <p:nvPicPr>
          <p:cNvPr id="225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4530437" y="5989425"/>
            <a:ext cx="872837" cy="8728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0050" y="1034348"/>
            <a:ext cx="770350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-280868" y="3102803"/>
            <a:ext cx="921953" cy="4365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0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4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1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9" name="TextBox 1"/>
          <p:cNvSpPr txBox="1"/>
          <p:nvPr/>
        </p:nvSpPr>
        <p:spPr>
          <a:xfrm>
            <a:off x="863591" y="2922101"/>
            <a:ext cx="438222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0" name="TextBox 21"/>
          <p:cNvSpPr txBox="1"/>
          <p:nvPr/>
        </p:nvSpPr>
        <p:spPr>
          <a:xfrm>
            <a:off x="876202" y="3685902"/>
            <a:ext cx="589321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ЗА ВНИМАНИЕ</a:t>
            </a: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737600" y="6356350"/>
            <a:ext cx="2844800" cy="828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normAutofit fontScale="100000" lnSpcReduction="0"/>
          </a:bodyPr>
          <a:lstStyle>
            <a:lvl1pPr>
              <a:defRPr b="1" sz="4800">
                <a:solidFill>
                  <a:srgbClr val="F5F6F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Текст 1"/>
          <p:cNvSpPr txBox="1"/>
          <p:nvPr>
            <p:ph type="body" sz="quarter" idx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1656"/>
            </a:lvl1pPr>
          </a:lstStyle>
          <a:p>
            <a:pPr/>
            <a:r>
              <a:t>Дорофеев Юрий</a:t>
            </a:r>
          </a:p>
        </p:txBody>
      </p:sp>
      <p:sp>
        <p:nvSpPr>
          <p:cNvPr id="314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Android разработка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Текст 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Создание проекта</a:t>
            </a:r>
          </a:p>
          <a:p>
            <a:pPr/>
            <a:r>
              <a:t>Базовые элементы и свойства</a:t>
            </a:r>
          </a:p>
          <a:p>
            <a:pPr/>
            <a:r>
              <a:t>Constraint Layout</a:t>
            </a:r>
          </a:p>
          <a:p>
            <a:pPr/>
            <a:r>
              <a:t>RecyclerView</a:t>
            </a:r>
          </a:p>
          <a:p>
            <a:pPr/>
            <a:r>
              <a:t>Обработка взаимодействия</a:t>
            </a:r>
          </a:p>
        </p:txBody>
      </p:sp>
      <p:sp>
        <p:nvSpPr>
          <p:cNvPr id="317" name="Текст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Интерфейс. Основы верстки. Списки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Текст 10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Напоминание отметиться</a:t>
            </a:r>
            <a:br/>
            <a:r>
              <a:t>на портале</a:t>
            </a:r>
          </a:p>
        </p:txBody>
      </p:sp>
      <p:sp>
        <p:nvSpPr>
          <p:cNvPr id="320" name="Номер слайда 1"/>
          <p:cNvSpPr txBox="1"/>
          <p:nvPr>
            <p:ph type="sldNum" sz="quarter" idx="2"/>
          </p:nvPr>
        </p:nvSpPr>
        <p:spPr>
          <a:xfrm>
            <a:off x="215857" y="5855666"/>
            <a:ext cx="46197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Номер слайда 3"/>
          <p:cNvSpPr txBox="1"/>
          <p:nvPr>
            <p:ph type="sldNum" sz="quarter" idx="2"/>
          </p:nvPr>
        </p:nvSpPr>
        <p:spPr>
          <a:xfrm>
            <a:off x="215857" y="5855666"/>
            <a:ext cx="4680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3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884" y="1410685"/>
            <a:ext cx="7176232" cy="4036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Текст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Напоминание оставить отзыв</a:t>
            </a:r>
          </a:p>
        </p:txBody>
      </p:sp>
      <p:sp>
        <p:nvSpPr>
          <p:cNvPr id="326" name="Номер слайда 5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5F6F6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